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8" r:id="rId2"/>
    <p:sldId id="289" r:id="rId3"/>
    <p:sldId id="256" r:id="rId4"/>
    <p:sldId id="258" r:id="rId5"/>
    <p:sldId id="291" r:id="rId6"/>
    <p:sldId id="257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83" r:id="rId15"/>
    <p:sldId id="28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78" r:id="rId29"/>
    <p:sldId id="281" r:id="rId30"/>
    <p:sldId id="290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3"/>
    <p:restoredTop sz="94664"/>
  </p:normalViewPr>
  <p:slideViewPr>
    <p:cSldViewPr snapToGrid="0">
      <p:cViewPr varScale="1">
        <p:scale>
          <a:sx n="56" d="100"/>
          <a:sy n="56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exterior view of a modern building facade covered with alumini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ow-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view of the Azadi Tower in Tehran, Iran against a clear, bright sky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5081-C756-7C57-17DB-601F7F8E7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ghtGBM Model">
            <a:extLst>
              <a:ext uri="{FF2B5EF4-FFF2-40B4-BE49-F238E27FC236}">
                <a16:creationId xmlns:a16="http://schemas.microsoft.com/office/drawing/2014/main" id="{417E3822-882E-847C-BD19-0323FFE307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4340" y="3726180"/>
            <a:ext cx="23949660" cy="48463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IN" sz="9600" i="0" u="none" strike="noStrike" dirty="0">
                <a:solidFill>
                  <a:srgbClr val="000000"/>
                </a:solidFill>
                <a:effectLst/>
              </a:rPr>
              <a:t>Predicting Insurance Claim Costs: </a:t>
            </a:r>
            <a:br>
              <a:rPr lang="en-IN" sz="9600" i="0" u="none" strike="noStrike" dirty="0">
                <a:solidFill>
                  <a:srgbClr val="000000"/>
                </a:solidFill>
                <a:effectLst/>
              </a:rPr>
            </a:br>
            <a:r>
              <a:rPr lang="en-IN" sz="9600" i="0" u="none" strike="noStrike" dirty="0">
                <a:solidFill>
                  <a:srgbClr val="000000"/>
                </a:solidFill>
                <a:effectLst/>
              </a:rPr>
              <a:t>A Data-Driven Approach for Premium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999CA-ABF3-C54F-7C07-77115139FFB5}"/>
              </a:ext>
            </a:extLst>
          </p:cNvPr>
          <p:cNvSpPr txBox="1"/>
          <p:nvPr/>
        </p:nvSpPr>
        <p:spPr>
          <a:xfrm>
            <a:off x="17145000" y="9796978"/>
            <a:ext cx="6926580" cy="39190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GROUP 2: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LAXMAN SUDHAN - 50714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/>
              <a:t>RAM RIDHAN - 49775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MUFANG YANG - 40658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/>
              <a:t>YASH MISHRA - 44369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dirty="0"/>
              <a:t>PENG XIANG - 47743</a:t>
            </a: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86363816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ow LightGBM work in insurance data"/>
          <p:cNvSpPr txBox="1">
            <a:spLocks noGrp="1"/>
          </p:cNvSpPr>
          <p:nvPr>
            <p:ph type="title"/>
          </p:nvPr>
        </p:nvSpPr>
        <p:spPr>
          <a:xfrm>
            <a:off x="1206500" y="7979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Bivariate Analysis</a:t>
            </a:r>
          </a:p>
        </p:txBody>
      </p:sp>
      <p:sp>
        <p:nvSpPr>
          <p:cNvPr id="175" name="num_boost_round: Maximum number of boosting iterations set as 100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According to the plot, there exist significant dependence between variables</a:t>
            </a:r>
          </a:p>
          <a:p>
            <a:r>
              <a:rPr lang="en-US"/>
              <a:t>In this section we aim to illustrate the bivariate plot between variables.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Bivariate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Driver Age VS Claim Number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25-03-02 at 23.05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3473450"/>
            <a:ext cx="22290405" cy="98145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Bivariate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Pure Premium VS Density</a:t>
            </a:r>
          </a:p>
        </p:txBody>
      </p:sp>
      <p:pic>
        <p:nvPicPr>
          <p:cNvPr id="5" name="Picture 4" descr="Screenshot 2025-03-02 at 23.18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3477260"/>
            <a:ext cx="20880070" cy="9796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Bivariate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logged Premium VS Density</a:t>
            </a:r>
            <a:endParaRPr lang="en-US"/>
          </a:p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2025-03-02 at 23.21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3761740"/>
            <a:ext cx="17780000" cy="8913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DDED9-821A-FDC3-28BA-33138346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536" y="2574989"/>
            <a:ext cx="21971004" cy="4648201"/>
          </a:xfrm>
        </p:spPr>
        <p:txBody>
          <a:bodyPr/>
          <a:lstStyle/>
          <a:p>
            <a:r>
              <a:rPr lang="en-US" dirty="0"/>
              <a:t>COMPOUND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9E1D1-1481-1F8F-5909-539E9EFFF6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978141" y="7223190"/>
            <a:ext cx="9304020" cy="1905001"/>
          </a:xfrm>
        </p:spPr>
        <p:txBody>
          <a:bodyPr/>
          <a:lstStyle/>
          <a:p>
            <a:r>
              <a:rPr lang="en-US" dirty="0"/>
              <a:t>TWEEDIE REGRESSION</a:t>
            </a:r>
          </a:p>
        </p:txBody>
      </p:sp>
    </p:spTree>
    <p:extLst>
      <p:ext uri="{BB962C8B-B14F-4D97-AF65-F5344CB8AC3E}">
        <p14:creationId xmlns:p14="http://schemas.microsoft.com/office/powerpoint/2010/main" val="42787616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0F1B0-5037-F759-F0F6-6B67CD64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146F0-1909-3A89-6154-E7251970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863"/>
            <a:ext cx="11234498" cy="9982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E7D4D-FDA1-A106-48CF-C525235C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60" y="1972862"/>
            <a:ext cx="12349325" cy="9685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E6582-BEE8-12C5-1323-E42002EB3AC9}"/>
              </a:ext>
            </a:extLst>
          </p:cNvPr>
          <p:cNvSpPr txBox="1"/>
          <p:nvPr/>
        </p:nvSpPr>
        <p:spPr>
          <a:xfrm>
            <a:off x="4578069" y="593130"/>
            <a:ext cx="16081325" cy="779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MODEL SUMMARY AND UNCERTAINITY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1782620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A506D-BDA1-BA2E-CBA5-04015C45B5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816FBFB-5121-A1A7-4665-915F0D5E7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ea typeface="+mj-lt"/>
                <a:cs typeface="+mj-lt"/>
              </a:rPr>
              <a:t>Tweedie Approach (Frequency &amp; Severity)</a:t>
            </a:r>
            <a:endParaRPr lang="en-US" sz="7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CF8490-B018-3711-B0D2-302199D7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3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789E-E082-BCD8-6494-3D7DAD41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B6D2-B64A-A439-2431-59C6C3B3E5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7CCF-FFCC-2856-DB2F-1199BA66C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EAC3F-E33E-D58B-C8ED-3F60FF6C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9"/>
            <a:ext cx="24384000" cy="136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261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9832-4923-FD5F-5165-7ED41728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F85E8-27D4-AE5F-0FBC-2A3DCD7FA5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5175D-CD5B-67B2-1424-CA73159C0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6145F-5EE9-36BA-0DA9-DD2B22D7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934"/>
            <a:ext cx="24384000" cy="137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355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D938-4AEB-11F6-C3C6-E473EBB5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09319-96BD-3C18-C9F9-4A7E326453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6895E-D2D4-742C-4A7F-177B58DC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DAB3B-B309-2FEE-33D2-7FE0F23E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1"/>
            <a:ext cx="24384000" cy="137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93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2774-885A-F017-94A3-1B92C512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ghtGBM Model">
            <a:extLst>
              <a:ext uri="{FF2B5EF4-FFF2-40B4-BE49-F238E27FC236}">
                <a16:creationId xmlns:a16="http://schemas.microsoft.com/office/drawing/2014/main" id="{80E2AE5A-7C44-1706-8926-5DD8E675F6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0" y="5760593"/>
            <a:ext cx="19956780" cy="121976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301-DAD0-2489-4267-370AB8FDEDD3}"/>
              </a:ext>
            </a:extLst>
          </p:cNvPr>
          <p:cNvSpPr txBox="1"/>
          <p:nvPr/>
        </p:nvSpPr>
        <p:spPr>
          <a:xfrm>
            <a:off x="3569826" y="7345522"/>
            <a:ext cx="19956780" cy="21339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IN" sz="4400" b="0" i="0" u="none" strike="noStrike" dirty="0">
                <a:solidFill>
                  <a:srgbClr val="000000"/>
                </a:solidFill>
                <a:effectLst/>
              </a:rPr>
              <a:t>Analyse claim frequency and severity using machine learning to develop accurate cost estimates and quantify uncertainty.</a:t>
            </a: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6474728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D22A-816B-414F-AB89-F7C19A1C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051C-5A0D-961A-01D4-57DDA7BD31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829A3-89A2-6DF9-834D-79124671A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1E423-692B-FB63-1BCB-21378C2D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580"/>
            <a:ext cx="24384001" cy="136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2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AF8C-AC81-152A-BDE5-2133E661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F5FDB-FED5-D52D-1838-9209215A41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38FD-6CFA-EA27-903B-D5CDC6243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B81AE-7993-5177-D9BA-9702AA5C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261"/>
            <a:ext cx="24384000" cy="137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50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BA96-0EFB-1661-43AA-E7A8F1F4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B3891-C85C-FEFB-279D-CA0B0E28A0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CA254-216E-C05F-3A5F-89D07D8E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6"/>
            <a:ext cx="24384000" cy="136999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7C0D3-45EB-8B51-0F87-76124773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66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C759-9351-545D-BC38-0F14DF41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84486-BBE0-E5A2-3245-32C23119D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E5CBA-31F9-8BD5-5B16-AEC43B85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6"/>
            <a:ext cx="24384000" cy="136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4083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F7AF-54A5-CE7D-E115-2E5F2079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B80C6-B468-A0F1-E608-95846D6E72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22197-C1C5-B99D-DF09-E5FC095E4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BA65F-E338-7AC5-A10C-3C482C76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37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5144-896C-C337-F3B4-60076FAD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BB00-2EA4-7F13-09CE-E2BD853AD9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69316-9D59-A2D5-452E-7ECC04968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3E497-C41F-3043-AB29-0C831143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250"/>
            <a:ext cx="24384000" cy="137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77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42B6-87DD-FBF5-1BCE-1B130B88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2398B-687E-7268-76C8-D983D6ED46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F837A-1A0B-8C15-E28D-F2AA5D11E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93536-2B40-EDCC-EB8D-C9FDC154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4"/>
            <a:ext cx="24384000" cy="137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821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FAD0-EB69-0A7F-8EB4-D2ADF404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4C538-A471-D2C7-6CA9-41854D91E2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F9A2C-CC2B-A317-935F-DB2C79BD3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DA13B-12CD-87E0-B8DE-376C0019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08"/>
            <a:ext cx="24384000" cy="137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0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2480-D5D5-86AB-0AE9-D174D85B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8046F-6295-1450-AD13-FECCC6D90B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3DBBC-F60F-8F38-101A-2F699E6FA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6D8D-247C-BF52-665C-CF9A1FC3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25"/>
            <a:ext cx="24384000" cy="136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804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8BD6-7593-E0C0-EB57-0D007546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OUR 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456D1-7965-B8B8-13A9-6EDC9931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659" y="9956429"/>
            <a:ext cx="14871700" cy="3383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F27D3-BA6A-0965-A40C-582BDE32F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740"/>
            <a:ext cx="9056256" cy="2519611"/>
          </a:xfrm>
          <a:prstGeom prst="rect">
            <a:avLst/>
          </a:prstGeom>
        </p:spPr>
      </p:pic>
      <p:sp>
        <p:nvSpPr>
          <p:cNvPr id="9" name="Chevron 8">
            <a:extLst>
              <a:ext uri="{FF2B5EF4-FFF2-40B4-BE49-F238E27FC236}">
                <a16:creationId xmlns:a16="http://schemas.microsoft.com/office/drawing/2014/main" id="{66B2F7DF-8C53-143B-9068-2817917F2812}"/>
              </a:ext>
            </a:extLst>
          </p:cNvPr>
          <p:cNvSpPr/>
          <p:nvPr/>
        </p:nvSpPr>
        <p:spPr>
          <a:xfrm>
            <a:off x="12369338" y="4606637"/>
            <a:ext cx="2050473" cy="3048000"/>
          </a:xfrm>
          <a:prstGeom prst="chevron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7A90C-4C2A-8D17-852E-D7DC059E89C8}"/>
              </a:ext>
            </a:extLst>
          </p:cNvPr>
          <p:cNvSpPr txBox="1"/>
          <p:nvPr/>
        </p:nvSpPr>
        <p:spPr>
          <a:xfrm>
            <a:off x="181896" y="4073158"/>
            <a:ext cx="11203388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TWEEDIE REGRESSION WITH UNCERTAINITY QUANTIFICATION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A4F0-040D-46EA-9D15-5F1B6C6175AD}"/>
              </a:ext>
            </a:extLst>
          </p:cNvPr>
          <p:cNvSpPr txBox="1"/>
          <p:nvPr/>
        </p:nvSpPr>
        <p:spPr>
          <a:xfrm>
            <a:off x="10946690" y="8488641"/>
            <a:ext cx="12625251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COMPOUND MODELING (TOP 3 BEST PERFORMING) WITH UNCERTAINITY</a:t>
            </a:r>
          </a:p>
        </p:txBody>
      </p:sp>
    </p:spTree>
    <p:extLst>
      <p:ext uri="{BB962C8B-B14F-4D97-AF65-F5344CB8AC3E}">
        <p14:creationId xmlns:p14="http://schemas.microsoft.com/office/powerpoint/2010/main" val="4201898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ghtGBM Model"/>
          <p:cNvSpPr txBox="1">
            <a:spLocks noGrp="1"/>
          </p:cNvSpPr>
          <p:nvPr>
            <p:ph type="ctrTitle"/>
          </p:nvPr>
        </p:nvSpPr>
        <p:spPr>
          <a:xfrm>
            <a:off x="1206496" y="4320540"/>
            <a:ext cx="21971004" cy="2902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ABOUT DATASET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5BF1E-E916-EBF6-ABCE-E3D1EA78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800-DA51-02FD-5925-550346FF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0" y="6383020"/>
            <a:ext cx="7269480" cy="14331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536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is LightGB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/>
            </a:lvl1pPr>
          </a:lstStyle>
          <a:p>
            <a:r>
              <a:rPr lang="en-US"/>
              <a:t>Data preparation and Cleaning</a:t>
            </a:r>
          </a:p>
        </p:txBody>
      </p:sp>
      <p:sp>
        <p:nvSpPr>
          <p:cNvPr id="158" name="LightGBM is a gradient boosting machine learning framework developed by Microsoft, designed to solve classification and prediction problems.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6124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merged dataset has 10 columns with </a:t>
            </a:r>
            <a:r>
              <a:rPr lang="en-US" altLang="en-US"/>
              <a:t>330535 obsearvations. The target variable to be predicted is PurePremium.</a:t>
            </a:r>
          </a:p>
          <a:p>
            <a:r>
              <a:rPr lang="en-US" altLang="en-US"/>
              <a:t>Risk factors: (e.g: DriverAge, CarAge, Power)</a:t>
            </a:r>
          </a:p>
          <a:p>
            <a:r>
              <a:rPr lang="en-US" altLang="en-US"/>
              <a:t>Categorical attributes: (</a:t>
            </a:r>
            <a:r>
              <a:rPr lang="en-US" altLang="en-US">
                <a:sym typeface="+mn-ea"/>
              </a:rPr>
              <a:t>e.g: </a:t>
            </a:r>
            <a:r>
              <a:rPr lang="en-US" altLang="en-US"/>
              <a:t>Region, Brand, Gas)</a:t>
            </a:r>
          </a:p>
          <a:p>
            <a:r>
              <a:rPr lang="en-US" altLang="en-US"/>
              <a:t>Removed column: (Unnamed: 0, Exposure)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1E55E-BB91-E939-E770-B5D444A6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ghtGBM Model">
            <a:extLst>
              <a:ext uri="{FF2B5EF4-FFF2-40B4-BE49-F238E27FC236}">
                <a16:creationId xmlns:a16="http://schemas.microsoft.com/office/drawing/2014/main" id="{6F0832D7-1481-8E26-3281-343DB68174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14456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roduction to LightGB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Exploratory Analysis Overview</a:t>
            </a:r>
          </a:p>
        </p:txBody>
      </p:sp>
      <p:sp>
        <p:nvSpPr>
          <p:cNvPr id="155" name="Definition of Light Gradient Boosting Machi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Data preparation and cleaning</a:t>
            </a:r>
          </a:p>
          <a:p>
            <a:r>
              <a:rPr lang="en-US"/>
              <a:t>Univariate Data Analysis</a:t>
            </a:r>
          </a:p>
          <a:p>
            <a:r>
              <a:rPr lang="en-US"/>
              <a:t>Bivariate Data Analysis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ow LightGBM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Univariate Analysis</a:t>
            </a:r>
          </a:p>
        </p:txBody>
      </p:sp>
      <p:pic>
        <p:nvPicPr>
          <p:cNvPr id="2" name="Picture 1" descr="Screenshot 2025-03-02 at 22.48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3545840"/>
            <a:ext cx="21990685" cy="8293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w lightGBM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ym typeface="+mn-ea"/>
              </a:rPr>
              <a:t>Univariate Analysis</a:t>
            </a:r>
          </a:p>
        </p:txBody>
      </p:sp>
      <p:pic>
        <p:nvPicPr>
          <p:cNvPr id="3" name="Picture 2" descr="Screenshot 2025-03-02 at 22.50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5" y="3257550"/>
            <a:ext cx="22195790" cy="71139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ow LightGBM work in insuranc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Univariate Analysis</a:t>
            </a:r>
          </a:p>
        </p:txBody>
      </p:sp>
      <p:pic>
        <p:nvPicPr>
          <p:cNvPr id="2" name="Picture 1" descr="Screenshot 2025-03-02 at 22.53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3473450"/>
            <a:ext cx="24785955" cy="92925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224</Words>
  <Application>Microsoft Macintosh PowerPoint</Application>
  <PresentationFormat>Custom</PresentationFormat>
  <Paragraphs>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Helvetica Neue</vt:lpstr>
      <vt:lpstr>Helvetica Neue Medium</vt:lpstr>
      <vt:lpstr>33_DynamicLight</vt:lpstr>
      <vt:lpstr>Predicting Insurance Claim Costs:  A Data-Driven Approach for Premium Development</vt:lpstr>
      <vt:lpstr>OBJECTIVE</vt:lpstr>
      <vt:lpstr>ABOUT DATASET</vt:lpstr>
      <vt:lpstr>Data preparation and Cleaning</vt:lpstr>
      <vt:lpstr>Exploratory Data Analysis</vt:lpstr>
      <vt:lpstr>Exploratory Analysis Overview</vt:lpstr>
      <vt:lpstr>Univariate Analysis</vt:lpstr>
      <vt:lpstr>Univariate Analysis</vt:lpstr>
      <vt:lpstr>Univariate Analysis</vt:lpstr>
      <vt:lpstr>Bivariate Analysis</vt:lpstr>
      <vt:lpstr>Bivariate Analysis</vt:lpstr>
      <vt:lpstr>Bivariate Analysis</vt:lpstr>
      <vt:lpstr>Bivariate Analysis</vt:lpstr>
      <vt:lpstr>COMPOUND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OUR FINDINGS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/>
  <cp:lastModifiedBy>Prakash5,R (pgt)</cp:lastModifiedBy>
  <cp:revision>7</cp:revision>
  <dcterms:created xsi:type="dcterms:W3CDTF">2025-03-02T23:22:54Z</dcterms:created>
  <dcterms:modified xsi:type="dcterms:W3CDTF">2025-03-03T12:11:46Z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2ADC23981F95052F4EE8C467A7E038D9_43</vt:lpwstr>
  </property>
  <property fmtid="{D5CDD505-2E9C-101B-9397-08002B2CF9AE}" pid="3" name="KSOProductBuildVer">
    <vt:lpwstr>1033-6.14.0.8924</vt:lpwstr>
  </property>
</Properties>
</file>